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68"/>
  </p:notesMasterIdLst>
  <p:handoutMasterIdLst>
    <p:handoutMasterId r:id="rId69"/>
  </p:handoutMasterIdLst>
  <p:sldIdLst>
    <p:sldId id="256" r:id="rId8"/>
    <p:sldId id="257" r:id="rId9"/>
    <p:sldId id="433" r:id="rId10"/>
    <p:sldId id="369" r:id="rId11"/>
    <p:sldId id="258" r:id="rId12"/>
    <p:sldId id="259" r:id="rId13"/>
    <p:sldId id="426" r:id="rId14"/>
    <p:sldId id="427" r:id="rId15"/>
    <p:sldId id="428" r:id="rId16"/>
    <p:sldId id="430" r:id="rId17"/>
    <p:sldId id="431" r:id="rId18"/>
    <p:sldId id="432" r:id="rId19"/>
    <p:sldId id="260" r:id="rId20"/>
    <p:sldId id="261" r:id="rId21"/>
    <p:sldId id="262" r:id="rId22"/>
    <p:sldId id="264" r:id="rId23"/>
    <p:sldId id="265" r:id="rId24"/>
    <p:sldId id="266" r:id="rId25"/>
    <p:sldId id="403" r:id="rId26"/>
    <p:sldId id="441" r:id="rId27"/>
    <p:sldId id="425" r:id="rId28"/>
    <p:sldId id="272" r:id="rId29"/>
    <p:sldId id="271" r:id="rId30"/>
    <p:sldId id="384" r:id="rId31"/>
    <p:sldId id="370" r:id="rId32"/>
    <p:sldId id="385" r:id="rId33"/>
    <p:sldId id="404" r:id="rId34"/>
    <p:sldId id="371" r:id="rId35"/>
    <p:sldId id="387" r:id="rId36"/>
    <p:sldId id="377" r:id="rId37"/>
    <p:sldId id="394" r:id="rId38"/>
    <p:sldId id="436" r:id="rId39"/>
    <p:sldId id="372" r:id="rId40"/>
    <p:sldId id="388" r:id="rId41"/>
    <p:sldId id="434" r:id="rId42"/>
    <p:sldId id="373" r:id="rId43"/>
    <p:sldId id="389" r:id="rId44"/>
    <p:sldId id="406" r:id="rId45"/>
    <p:sldId id="375" r:id="rId46"/>
    <p:sldId id="390" r:id="rId47"/>
    <p:sldId id="435" r:id="rId48"/>
    <p:sldId id="411" r:id="rId49"/>
    <p:sldId id="412" r:id="rId50"/>
    <p:sldId id="413" r:id="rId51"/>
    <p:sldId id="414" r:id="rId52"/>
    <p:sldId id="415" r:id="rId53"/>
    <p:sldId id="420" r:id="rId54"/>
    <p:sldId id="421" r:id="rId55"/>
    <p:sldId id="419" r:id="rId56"/>
    <p:sldId id="416" r:id="rId57"/>
    <p:sldId id="417" r:id="rId58"/>
    <p:sldId id="418" r:id="rId59"/>
    <p:sldId id="422" r:id="rId60"/>
    <p:sldId id="423" r:id="rId61"/>
    <p:sldId id="424" r:id="rId62"/>
    <p:sldId id="437" r:id="rId63"/>
    <p:sldId id="438" r:id="rId64"/>
    <p:sldId id="439" r:id="rId65"/>
    <p:sldId id="440" r:id="rId66"/>
    <p:sldId id="44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Giang" initials="A" lastIdx="2" clrIdx="0">
    <p:extLst>
      <p:ext uri="{19B8F6BF-5375-455C-9EA6-DF929625EA0E}">
        <p15:presenceInfo xmlns:p15="http://schemas.microsoft.com/office/powerpoint/2012/main" userId="LinhG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FFA"/>
    <a:srgbClr val="0072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85853" autoAdjust="0"/>
  </p:normalViewPr>
  <p:slideViewPr>
    <p:cSldViewPr snapToGrid="0">
      <p:cViewPr varScale="1">
        <p:scale>
          <a:sx n="77" d="100"/>
          <a:sy n="77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-7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95DCF-3BB7-497C-B88D-3EADD8B47A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4251D8-EAB4-4D15-9E24-C80E16A198F3}" type="pres">
      <dgm:prSet presAssocID="{67895DCF-3BB7-497C-B88D-3EADD8B47A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88A267F-CE8D-4E84-BD0A-C58F5A4A59F3}" type="presOf" srcId="{67895DCF-3BB7-497C-B88D-3EADD8B47AB2}" destId="{FD4251D8-EAB4-4D15-9E24-C80E16A198F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1B71B-4074-4AF0-BFCD-D8C77BA46522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B81D553E-9231-4B7D-98AB-FCDAAC05F265}">
      <dgm:prSet phldrT="[Text]"/>
      <dgm:spPr/>
      <dgm:t>
        <a:bodyPr/>
        <a:lstStyle/>
        <a:p>
          <a:r>
            <a:rPr lang="en-US"/>
            <a:t>Chrome</a:t>
          </a:r>
        </a:p>
      </dgm:t>
    </dgm:pt>
    <dgm:pt modelId="{817ECEF5-C1BD-4A52-BB10-BF16AF65FD52}" type="parTrans" cxnId="{E96A2093-BEC2-4DDD-B503-C5C44069E779}">
      <dgm:prSet/>
      <dgm:spPr/>
      <dgm:t>
        <a:bodyPr/>
        <a:lstStyle/>
        <a:p>
          <a:endParaRPr lang="en-US"/>
        </a:p>
      </dgm:t>
    </dgm:pt>
    <dgm:pt modelId="{D9BEB8EF-ABCC-40BA-9E12-8ABA40A7F735}" type="sibTrans" cxnId="{E96A2093-BEC2-4DDD-B503-C5C44069E779}">
      <dgm:prSet/>
      <dgm:spPr/>
      <dgm:t>
        <a:bodyPr/>
        <a:lstStyle/>
        <a:p>
          <a:endParaRPr lang="en-US"/>
        </a:p>
      </dgm:t>
    </dgm:pt>
    <dgm:pt modelId="{8F2DBB25-38FE-4DF4-A963-37E739AD6756}">
      <dgm:prSet/>
      <dgm:spPr/>
      <dgm:t>
        <a:bodyPr/>
        <a:lstStyle/>
        <a:p>
          <a:r>
            <a:rPr lang="en-US"/>
            <a:t>FireFox</a:t>
          </a:r>
        </a:p>
      </dgm:t>
    </dgm:pt>
    <dgm:pt modelId="{A931AE89-6822-4BE1-8EE9-15B9D1664FFF}" type="parTrans" cxnId="{19D9C756-E6E9-427E-8B6C-522366AA1E31}">
      <dgm:prSet/>
      <dgm:spPr/>
      <dgm:t>
        <a:bodyPr/>
        <a:lstStyle/>
        <a:p>
          <a:endParaRPr lang="en-US"/>
        </a:p>
      </dgm:t>
    </dgm:pt>
    <dgm:pt modelId="{07829158-7FC7-4161-8E33-B522F7FFD174}" type="sibTrans" cxnId="{19D9C756-E6E9-427E-8B6C-522366AA1E31}">
      <dgm:prSet/>
      <dgm:spPr/>
      <dgm:t>
        <a:bodyPr/>
        <a:lstStyle/>
        <a:p>
          <a:endParaRPr lang="en-US"/>
        </a:p>
      </dgm:t>
    </dgm:pt>
    <dgm:pt modelId="{E0881852-E23C-45B2-9F99-A36ECAEBD500}">
      <dgm:prSet/>
      <dgm:spPr/>
      <dgm:t>
        <a:bodyPr/>
        <a:lstStyle/>
        <a:p>
          <a:r>
            <a:rPr lang="en-US"/>
            <a:t>Safari</a:t>
          </a:r>
        </a:p>
      </dgm:t>
    </dgm:pt>
    <dgm:pt modelId="{A60090E5-B6A0-4129-AC70-14D81DB1F4F0}" type="sibTrans" cxnId="{F86F3C2E-CEE1-4485-A107-060B3E359E83}">
      <dgm:prSet/>
      <dgm:spPr/>
      <dgm:t>
        <a:bodyPr/>
        <a:lstStyle/>
        <a:p>
          <a:endParaRPr lang="en-US"/>
        </a:p>
      </dgm:t>
    </dgm:pt>
    <dgm:pt modelId="{9DB50201-544E-4147-BF08-F79CEABD80E9}" type="parTrans" cxnId="{F86F3C2E-CEE1-4485-A107-060B3E359E83}">
      <dgm:prSet/>
      <dgm:spPr/>
      <dgm:t>
        <a:bodyPr/>
        <a:lstStyle/>
        <a:p>
          <a:endParaRPr lang="en-US"/>
        </a:p>
      </dgm:t>
    </dgm:pt>
    <dgm:pt modelId="{062207FF-3E57-4162-9FB1-52CB6C35C080}" type="pres">
      <dgm:prSet presAssocID="{8511B71B-4074-4AF0-BFCD-D8C77BA46522}" presName="linearFlow" presStyleCnt="0">
        <dgm:presLayoutVars>
          <dgm:dir/>
          <dgm:resizeHandles val="exact"/>
        </dgm:presLayoutVars>
      </dgm:prSet>
      <dgm:spPr/>
    </dgm:pt>
    <dgm:pt modelId="{31DFFA3F-675E-4E83-822D-7C66136C6886}" type="pres">
      <dgm:prSet presAssocID="{B81D553E-9231-4B7D-98AB-FCDAAC05F265}" presName="composite" presStyleCnt="0"/>
      <dgm:spPr/>
    </dgm:pt>
    <dgm:pt modelId="{154BA02F-5F24-4972-A892-B39D156BF8C7}" type="pres">
      <dgm:prSet presAssocID="{B81D553E-9231-4B7D-98AB-FCDAAC05F26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4B1489-864C-4231-869A-892D1B23F69F}" type="pres">
      <dgm:prSet presAssocID="{B81D553E-9231-4B7D-98AB-FCDAAC05F265}" presName="txShp" presStyleLbl="node1" presStyleIdx="0" presStyleCnt="3">
        <dgm:presLayoutVars>
          <dgm:bulletEnabled val="1"/>
        </dgm:presLayoutVars>
      </dgm:prSet>
      <dgm:spPr/>
    </dgm:pt>
    <dgm:pt modelId="{4C1C4DD0-1F91-4F56-B91B-161E21D8A35D}" type="pres">
      <dgm:prSet presAssocID="{D9BEB8EF-ABCC-40BA-9E12-8ABA40A7F735}" presName="spacing" presStyleCnt="0"/>
      <dgm:spPr/>
    </dgm:pt>
    <dgm:pt modelId="{A75FD7F1-8728-4E8D-9995-5B96905DBA0E}" type="pres">
      <dgm:prSet presAssocID="{8F2DBB25-38FE-4DF4-A963-37E739AD6756}" presName="composite" presStyleCnt="0"/>
      <dgm:spPr/>
    </dgm:pt>
    <dgm:pt modelId="{E3803940-951E-47E2-9824-59507DDA4794}" type="pres">
      <dgm:prSet presAssocID="{8F2DBB25-38FE-4DF4-A963-37E739AD675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8499D6-8D62-4C4E-AAFD-56CAEF13827C}" type="pres">
      <dgm:prSet presAssocID="{8F2DBB25-38FE-4DF4-A963-37E739AD6756}" presName="txShp" presStyleLbl="node1" presStyleIdx="1" presStyleCnt="3">
        <dgm:presLayoutVars>
          <dgm:bulletEnabled val="1"/>
        </dgm:presLayoutVars>
      </dgm:prSet>
      <dgm:spPr/>
    </dgm:pt>
    <dgm:pt modelId="{2CCABF9A-7001-4F9B-A929-ED8C2880CFD3}" type="pres">
      <dgm:prSet presAssocID="{07829158-7FC7-4161-8E33-B522F7FFD174}" presName="spacing" presStyleCnt="0"/>
      <dgm:spPr/>
    </dgm:pt>
    <dgm:pt modelId="{FFD6C719-4256-42D1-B9A9-E1CD38937392}" type="pres">
      <dgm:prSet presAssocID="{E0881852-E23C-45B2-9F99-A36ECAEBD500}" presName="composite" presStyleCnt="0"/>
      <dgm:spPr/>
    </dgm:pt>
    <dgm:pt modelId="{24F3F7D6-CA85-409E-BABA-316AAC0812CD}" type="pres">
      <dgm:prSet presAssocID="{E0881852-E23C-45B2-9F99-A36ECAEBD50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243630DC-8709-41C5-A391-A2BF3B71A934}" type="pres">
      <dgm:prSet presAssocID="{E0881852-E23C-45B2-9F99-A36ECAEBD500}" presName="txShp" presStyleLbl="node1" presStyleIdx="2" presStyleCnt="3">
        <dgm:presLayoutVars>
          <dgm:bulletEnabled val="1"/>
        </dgm:presLayoutVars>
      </dgm:prSet>
      <dgm:spPr/>
    </dgm:pt>
  </dgm:ptLst>
  <dgm:cxnLst>
    <dgm:cxn modelId="{0AFD7F1E-2C6D-4E7E-946D-AFD97F4AD70B}" type="presOf" srcId="{8511B71B-4074-4AF0-BFCD-D8C77BA46522}" destId="{062207FF-3E57-4162-9FB1-52CB6C35C080}" srcOrd="0" destOrd="0" presId="urn:microsoft.com/office/officeart/2005/8/layout/vList3"/>
    <dgm:cxn modelId="{F86F3C2E-CEE1-4485-A107-060B3E359E83}" srcId="{8511B71B-4074-4AF0-BFCD-D8C77BA46522}" destId="{E0881852-E23C-45B2-9F99-A36ECAEBD500}" srcOrd="2" destOrd="0" parTransId="{9DB50201-544E-4147-BF08-F79CEABD80E9}" sibTransId="{A60090E5-B6A0-4129-AC70-14D81DB1F4F0}"/>
    <dgm:cxn modelId="{32DDCA66-A898-451A-B4B6-E3A0C4323E10}" type="presOf" srcId="{B81D553E-9231-4B7D-98AB-FCDAAC05F265}" destId="{124B1489-864C-4231-869A-892D1B23F69F}" srcOrd="0" destOrd="0" presId="urn:microsoft.com/office/officeart/2005/8/layout/vList3"/>
    <dgm:cxn modelId="{C8FA2847-71AA-4011-A5FA-938AA5C77A80}" type="presOf" srcId="{E0881852-E23C-45B2-9F99-A36ECAEBD500}" destId="{243630DC-8709-41C5-A391-A2BF3B71A934}" srcOrd="0" destOrd="0" presId="urn:microsoft.com/office/officeart/2005/8/layout/vList3"/>
    <dgm:cxn modelId="{19D9C756-E6E9-427E-8B6C-522366AA1E31}" srcId="{8511B71B-4074-4AF0-BFCD-D8C77BA46522}" destId="{8F2DBB25-38FE-4DF4-A963-37E739AD6756}" srcOrd="1" destOrd="0" parTransId="{A931AE89-6822-4BE1-8EE9-15B9D1664FFF}" sibTransId="{07829158-7FC7-4161-8E33-B522F7FFD174}"/>
    <dgm:cxn modelId="{E96A2093-BEC2-4DDD-B503-C5C44069E779}" srcId="{8511B71B-4074-4AF0-BFCD-D8C77BA46522}" destId="{B81D553E-9231-4B7D-98AB-FCDAAC05F265}" srcOrd="0" destOrd="0" parTransId="{817ECEF5-C1BD-4A52-BB10-BF16AF65FD52}" sibTransId="{D9BEB8EF-ABCC-40BA-9E12-8ABA40A7F735}"/>
    <dgm:cxn modelId="{B9CF3AF5-1050-42C0-A844-B1D2293B3D37}" type="presOf" srcId="{8F2DBB25-38FE-4DF4-A963-37E739AD6756}" destId="{3F8499D6-8D62-4C4E-AAFD-56CAEF13827C}" srcOrd="0" destOrd="0" presId="urn:microsoft.com/office/officeart/2005/8/layout/vList3"/>
    <dgm:cxn modelId="{F9899FEB-BCDE-42E3-BD20-CB27F1087D4A}" type="presParOf" srcId="{062207FF-3E57-4162-9FB1-52CB6C35C080}" destId="{31DFFA3F-675E-4E83-822D-7C66136C6886}" srcOrd="0" destOrd="0" presId="urn:microsoft.com/office/officeart/2005/8/layout/vList3"/>
    <dgm:cxn modelId="{B609E5C3-B24A-408F-97FB-F4D630BE0712}" type="presParOf" srcId="{31DFFA3F-675E-4E83-822D-7C66136C6886}" destId="{154BA02F-5F24-4972-A892-B39D156BF8C7}" srcOrd="0" destOrd="0" presId="urn:microsoft.com/office/officeart/2005/8/layout/vList3"/>
    <dgm:cxn modelId="{528FD08E-66E1-448E-9312-7A56285AE3EF}" type="presParOf" srcId="{31DFFA3F-675E-4E83-822D-7C66136C6886}" destId="{124B1489-864C-4231-869A-892D1B23F69F}" srcOrd="1" destOrd="0" presId="urn:microsoft.com/office/officeart/2005/8/layout/vList3"/>
    <dgm:cxn modelId="{094019D1-24DE-46C0-B88C-0F4E3B365C5F}" type="presParOf" srcId="{062207FF-3E57-4162-9FB1-52CB6C35C080}" destId="{4C1C4DD0-1F91-4F56-B91B-161E21D8A35D}" srcOrd="1" destOrd="0" presId="urn:microsoft.com/office/officeart/2005/8/layout/vList3"/>
    <dgm:cxn modelId="{02643F73-62E1-49F1-A501-83680D25C0C9}" type="presParOf" srcId="{062207FF-3E57-4162-9FB1-52CB6C35C080}" destId="{A75FD7F1-8728-4E8D-9995-5B96905DBA0E}" srcOrd="2" destOrd="0" presId="urn:microsoft.com/office/officeart/2005/8/layout/vList3"/>
    <dgm:cxn modelId="{2F4C5715-EBA5-47F6-9D5A-D621ADE8C7D8}" type="presParOf" srcId="{A75FD7F1-8728-4E8D-9995-5B96905DBA0E}" destId="{E3803940-951E-47E2-9824-59507DDA4794}" srcOrd="0" destOrd="0" presId="urn:microsoft.com/office/officeart/2005/8/layout/vList3"/>
    <dgm:cxn modelId="{4E916EDD-296E-47AF-8011-C8F261E94C8A}" type="presParOf" srcId="{A75FD7F1-8728-4E8D-9995-5B96905DBA0E}" destId="{3F8499D6-8D62-4C4E-AAFD-56CAEF13827C}" srcOrd="1" destOrd="0" presId="urn:microsoft.com/office/officeart/2005/8/layout/vList3"/>
    <dgm:cxn modelId="{5FC6B80C-0CD2-4165-A270-AE27C0F9DEDC}" type="presParOf" srcId="{062207FF-3E57-4162-9FB1-52CB6C35C080}" destId="{2CCABF9A-7001-4F9B-A929-ED8C2880CFD3}" srcOrd="3" destOrd="0" presId="urn:microsoft.com/office/officeart/2005/8/layout/vList3"/>
    <dgm:cxn modelId="{4E190BD7-F5A8-447C-B2DC-F999A00B1595}" type="presParOf" srcId="{062207FF-3E57-4162-9FB1-52CB6C35C080}" destId="{FFD6C719-4256-42D1-B9A9-E1CD38937392}" srcOrd="4" destOrd="0" presId="urn:microsoft.com/office/officeart/2005/8/layout/vList3"/>
    <dgm:cxn modelId="{31665196-0A45-4A3B-A4B9-CCDB97F91AD1}" type="presParOf" srcId="{FFD6C719-4256-42D1-B9A9-E1CD38937392}" destId="{24F3F7D6-CA85-409E-BABA-316AAC0812CD}" srcOrd="0" destOrd="0" presId="urn:microsoft.com/office/officeart/2005/8/layout/vList3"/>
    <dgm:cxn modelId="{7865DB44-EC78-43D5-B93A-7E60BD68B7FD}" type="presParOf" srcId="{FFD6C719-4256-42D1-B9A9-E1CD38937392}" destId="{243630DC-8709-41C5-A391-A2BF3B71A9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1489-864C-4231-869A-892D1B23F69F}">
      <dsp:nvSpPr>
        <dsp:cNvPr id="0" name=""/>
        <dsp:cNvSpPr/>
      </dsp:nvSpPr>
      <dsp:spPr>
        <a:xfrm rot="10800000">
          <a:off x="1436168" y="676"/>
          <a:ext cx="4649528" cy="10601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12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Chrome</a:t>
          </a:r>
        </a:p>
      </dsp:txBody>
      <dsp:txXfrm rot="10800000">
        <a:off x="1701214" y="676"/>
        <a:ext cx="4384482" cy="1060185"/>
      </dsp:txXfrm>
    </dsp:sp>
    <dsp:sp modelId="{154BA02F-5F24-4972-A892-B39D156BF8C7}">
      <dsp:nvSpPr>
        <dsp:cNvPr id="0" name=""/>
        <dsp:cNvSpPr/>
      </dsp:nvSpPr>
      <dsp:spPr>
        <a:xfrm>
          <a:off x="906075" y="676"/>
          <a:ext cx="1060185" cy="10601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499D6-8D62-4C4E-AAFD-56CAEF13827C}">
      <dsp:nvSpPr>
        <dsp:cNvPr id="0" name=""/>
        <dsp:cNvSpPr/>
      </dsp:nvSpPr>
      <dsp:spPr>
        <a:xfrm rot="10800000">
          <a:off x="1436168" y="1377334"/>
          <a:ext cx="4649528" cy="10601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12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FireFox</a:t>
          </a:r>
        </a:p>
      </dsp:txBody>
      <dsp:txXfrm rot="10800000">
        <a:off x="1701214" y="1377334"/>
        <a:ext cx="4384482" cy="1060185"/>
      </dsp:txXfrm>
    </dsp:sp>
    <dsp:sp modelId="{E3803940-951E-47E2-9824-59507DDA4794}">
      <dsp:nvSpPr>
        <dsp:cNvPr id="0" name=""/>
        <dsp:cNvSpPr/>
      </dsp:nvSpPr>
      <dsp:spPr>
        <a:xfrm>
          <a:off x="906075" y="1377334"/>
          <a:ext cx="1060185" cy="10601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630DC-8709-41C5-A391-A2BF3B71A934}">
      <dsp:nvSpPr>
        <dsp:cNvPr id="0" name=""/>
        <dsp:cNvSpPr/>
      </dsp:nvSpPr>
      <dsp:spPr>
        <a:xfrm rot="10800000">
          <a:off x="1436168" y="2753993"/>
          <a:ext cx="4649528" cy="10601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12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Safari</a:t>
          </a:r>
        </a:p>
      </dsp:txBody>
      <dsp:txXfrm rot="10800000">
        <a:off x="1701214" y="2753993"/>
        <a:ext cx="4384482" cy="1060185"/>
      </dsp:txXfrm>
    </dsp:sp>
    <dsp:sp modelId="{24F3F7D6-CA85-409E-BABA-316AAC0812CD}">
      <dsp:nvSpPr>
        <dsp:cNvPr id="0" name=""/>
        <dsp:cNvSpPr/>
      </dsp:nvSpPr>
      <dsp:spPr>
        <a:xfrm>
          <a:off x="906075" y="2753993"/>
          <a:ext cx="1060185" cy="10601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1A61-9E5C-406E-945F-3DF06B14008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C7C8-DFC3-4C40-8881-A0EB56E6F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CF02-904A-40DC-A5ED-BA05BEB1312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EA4E-9C58-4129-97F4-89CF7660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7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6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4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>
            <a:extLst>
              <a:ext uri="{FF2B5EF4-FFF2-40B4-BE49-F238E27FC236}">
                <a16:creationId xmlns:a16="http://schemas.microsoft.com/office/drawing/2014/main" id="{6646936F-4C38-4FCE-8D0C-89F5DA417D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DF1A57E-F5A8-419F-9E1A-25A7591ED8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40323BAA-45E2-49CC-B641-2075F19A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2FC8921-8B79-44F2-A598-468B64626C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18128E07-FE58-430A-BA2D-B2E7701A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18F3020-AA18-4C92-A19E-1A24D75687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B2284745-747F-4310-8EC4-2511714219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8922367C-F658-4F03-9A2B-F359155971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7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5EA65FD2-A683-4FFA-ADEF-596BA9C1775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40F11D7-8993-4334-A499-464CAEC1B3CA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9E4249-0AD1-46BE-B498-3D12A0FB9E4A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4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CEED927D-735E-4A22-9CF0-984ECDF06A74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E5012E-A05C-43BB-948B-F7C8E679803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EA5549-B343-4A67-96D8-65DFDE56559F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6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027D7B7-6DE8-4AA2-B821-4171BF2FA12C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AF9A64-9844-4C9D-B8D6-83BACB905970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2F7AB7-4D49-4C87-A5DD-1C025F62BEEB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1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9634A090-CF22-45A7-834B-3D00DDCA4D2D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365DBF-05DD-4CEB-807E-069CA3B13738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948DF2-C50F-422B-BFCA-7AB0057F9EF6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4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44A7167D-60BD-45AF-BC12-F2C6A7E891BC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1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FAF1D57A-B608-4D85-A8E7-9E04C05D06C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F89264-3317-47C0-B54D-CD1B6EB91C8F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71234-87FF-4C26-AA47-81CB49B753D7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6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2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43001" y="173423"/>
            <a:ext cx="2770790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0302" y="4220835"/>
            <a:ext cx="5494283" cy="1142291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57811"/>
            <a:ext cx="1653486" cy="126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719" y="851343"/>
            <a:ext cx="5494283" cy="1718441"/>
          </a:xfrm>
        </p:spPr>
        <p:txBody>
          <a:bodyPr anchor="b"/>
          <a:lstStyle>
            <a:lvl1pPr algn="ctr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57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35935-9D2F-4184-9A4E-696962D9B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17B095-53F6-4FC6-A0FB-7498F1655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BD854B-CAD7-4FB2-9AF6-066F6F4F2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3C1DC9-40C8-4108-870B-E67AC7CF5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E45FB1-CEE9-43D7-875B-67CD246B43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7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860011-D65C-42DF-BB66-22409A162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12AA8B-0BC2-4E0D-B566-B289832AF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87CF0C-09DA-4BDD-B7A5-D543B591F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5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6C5A8F-F492-45A2-92BA-09AEEC647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7C6FD-B094-4BCE-B563-8D06B1313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584B57-8E8B-4003-AE82-F14347848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1F9797-F434-4C16-8AFC-D8D193641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1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0" y="2468376"/>
            <a:ext cx="5765426" cy="14335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38A9B5-DABB-48DC-BDCE-FFBF1B973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21B946-E3C4-4C31-9B79-7CE8E6457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7D2D9A-9C90-44A2-A58F-B852F9D6A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8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D867EE-D5C2-4CAB-9C23-B56C749A6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CB38D-9FDE-4A7E-A684-E7A576FED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8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AD1777-D297-4C5F-938A-7536C36F1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1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79FF71-45F7-4CAD-8CAB-B9DEC3005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3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4E0339-3E5B-4595-ABA6-AA5691588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4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AEA33C-A04B-440E-8626-7B446351F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5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FD2DB8-025B-4659-B552-D23BD07DE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6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04D06A-E04A-4594-B1B7-2504E8ABB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2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1718CA-96B7-4040-AA8E-52D21E2CA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5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1C2064-95DE-463F-B9DC-21DC1D13B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1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C3B694-D4EE-49AC-AC23-512E75777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1E096E-DB8B-4CF1-8022-FFC218F94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9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A9F97F-39B3-489E-A6DE-291C2AC0E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2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C024DC-29DA-4126-88D5-956D1C33D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7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9642E4-8408-4748-919B-DA83DBDBB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6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063512-7032-42D2-9CF9-C0FBCAB57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FFAC8A-C3F5-490B-B42F-9D4669C90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5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1F3A23-E759-4034-89DB-0EEE2604C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0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97969C-FFD6-4A97-9A15-B440E1482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2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F3FA19-1135-4F86-8F27-2E651B0DA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B012B0-01FE-420C-9610-F69B7218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7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E129BC-BD28-449D-8C1B-FEA9D916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9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F8BC4C-6F9E-4387-A4A8-FAA7FF01C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4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56AD9A-3EB7-4801-B76F-69BAEC4CD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4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70A510-7494-4F0F-8872-3E86196EB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5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5698A8-354F-4CF1-884A-646469DE9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8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FE290F-C92C-435C-A411-674CD2724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5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AEAA69-BDE2-4C07-B721-FCB6BA793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3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985942-7DEB-4259-987C-008AE7F3B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2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1B1-5CE1-4C3F-AFB4-136E2122A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5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2A62A1-BAA9-48BE-9B6F-4B703673A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8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EE196A-DE5F-4372-8E2E-757D878E1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5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E451D3-3B42-4B74-A92B-20D99F07E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5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0C3305-4CB1-4FCF-92FC-FD8CE6F0E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1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FF524E-0E45-45F0-83A7-306F22955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2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2DB3B-6BD7-4DF0-96E0-1F1E014C5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2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640BA3-FA8B-4B6C-BA1A-5C1E7D78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59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36C4CE-B405-4EDD-B5F3-98A84B246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C89304-4C8B-4B0E-9BC5-CFCFA0290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5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A4A7D3-975B-4783-9457-A7AF1D3F1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2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75E550-5499-45B4-BF33-1F4B4BEA4A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77EE-9DBD-4A3C-BF1B-A7C74568FB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8281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B890E5-3F04-41DB-AEE2-C75A894342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9994A-E988-4F05-8CF9-2F9E1F6730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5057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DE340-21DA-43F2-8B1C-68880EBB33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53E3-6B21-4A3A-9769-72B1DFE938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991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8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2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23139D-F1DF-48E4-8A53-862D634BB5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39AC-A1C9-4527-B041-6FEAD0C30C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2741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3CB23-1C56-4CEE-828F-459B0A262D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341B-BB68-423B-9643-61C955EA59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7221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3D7A7D9-D3CE-40E5-B21A-B23AB82B61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78F2-3E9B-4565-9A60-824B7B45A03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3916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4E72079-FF2D-4017-AE3D-52265AE1A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7D4F-3174-47E7-9B14-ADF9E72D3D3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4782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02768D-CBC6-491B-A8EB-3DBC7CCBB10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5914-2E85-4E2B-83BC-D05080DF9E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587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DB1C19-B960-450F-BE87-79B45F6C92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2D588-D15D-4E03-8630-1ED5032EA6D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35217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21DF42-9231-45C2-BBF2-2325C0FAF5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834B-7546-4EFA-B779-F416C22C7A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2428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7" y="128592"/>
            <a:ext cx="2054225" cy="598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2"/>
            <a:ext cx="6010275" cy="598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28D3E-50C2-470D-BF8D-28EACC8C42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9709-79E2-485D-8578-DACAB80029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72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143001" y="173423"/>
            <a:ext cx="2770790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095" y="128588"/>
            <a:ext cx="5513421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57811"/>
            <a:ext cx="1653486" cy="12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42" y="68269"/>
            <a:ext cx="5797769" cy="11299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3608" y="1674819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8E4634-6513-4BCE-9206-276ACBF9BE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553201" y="197072"/>
            <a:ext cx="2365194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22" y="187331"/>
            <a:ext cx="1653486" cy="12620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-11825" y="1261244"/>
            <a:ext cx="5988480" cy="1154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964831" y="712051"/>
            <a:ext cx="0" cy="53342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964833" y="712051"/>
            <a:ext cx="502973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23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F73876-3203-4CAA-A985-3FF98C71B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81B2A7-59DB-47F5-AE3D-E1433467A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5D7338-87E1-49C9-BD23-5D9941571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CA6621-E14A-4515-B274-3D966CDD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CB78FAD4-40B0-4B7F-BE58-2F9ACBDA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7F08E059-0AE0-4CF8-AFDD-FB0B4CFD7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A19B10D-87D3-4075-B3C3-DE772EEAB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EAA69D2C-757D-490A-B76A-D048FD06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24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D16CB5A8-B5AD-4EE1-87C2-C69BEEBD3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C863D20-2CAF-4E2D-A975-17E93B2507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882" algn="l"/>
                <a:tab pos="1447764" algn="l"/>
              </a:tabLst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31B73D-4EF3-4263-B6EE-9B5D75B403B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1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537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726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8914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103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1313" indent="-34131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726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914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103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Trình</a:t>
            </a:r>
            <a:r>
              <a:rPr lang="en-US" dirty="0"/>
              <a:t> </a:t>
            </a:r>
            <a:r>
              <a:rPr lang="en-US" dirty="0" err="1"/>
              <a:t>bày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0647" y="380678"/>
            <a:ext cx="5877780" cy="2220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HƯỚNG DẪN SỬ DỤNG</a:t>
            </a: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PHẦN MỀM QUẢN LÝ VĂN BẢN VÀ ĐIỀU HÀNH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DÀNH CHO </a:t>
            </a:r>
            <a:r>
              <a:rPr lang="en-US" sz="320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LÃNH ĐẠO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4343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80BF390-A48A-484E-AD47-42CF74A91F47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80304" y="41275"/>
            <a:ext cx="5692934" cy="1162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mềm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87363" y="1384300"/>
            <a:ext cx="8428037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Liệu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138613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8824" y="2827367"/>
            <a:ext cx="31670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Trân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trọng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thiệu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phần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mềm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văn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điều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hành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3635375" y="3859213"/>
            <a:ext cx="792163" cy="508000"/>
          </a:xfrm>
          <a:prstGeom prst="rightArrow">
            <a:avLst>
              <a:gd name="adj1" fmla="val 50000"/>
              <a:gd name="adj2" fmla="val 50008"/>
            </a:avLst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06833" y="3858419"/>
            <a:ext cx="1068946" cy="1081826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QLVB&amp;ĐH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512AA8B-0BC2-4E0D-B566-B289832AFE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49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03031" y="41275"/>
            <a:ext cx="5757328" cy="1162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mềm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Lãnh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đạo</a:t>
            </a:r>
            <a:endParaRPr 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28600" y="5516563"/>
            <a:ext cx="84582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70C0"/>
                </a:solidFill>
              </a:rPr>
              <a:t>Phần mềm </a:t>
            </a:r>
            <a:r>
              <a:rPr lang="vi-VN" sz="2400">
                <a:solidFill>
                  <a:srgbClr val="0070C0"/>
                </a:solidFill>
              </a:rPr>
              <a:t>giúp lãnh đạo </a:t>
            </a:r>
            <a:r>
              <a:rPr lang="en-US" sz="2400">
                <a:solidFill>
                  <a:srgbClr val="0070C0"/>
                </a:solidFill>
              </a:rPr>
              <a:t>nắm bắt thông tin kịp thời, </a:t>
            </a:r>
            <a:r>
              <a:rPr lang="vi-VN" sz="2400">
                <a:solidFill>
                  <a:srgbClr val="0070C0"/>
                </a:solidFill>
              </a:rPr>
              <a:t>theo dõi, </a:t>
            </a:r>
            <a:r>
              <a:rPr lang="en-US" sz="2400">
                <a:solidFill>
                  <a:srgbClr val="0070C0"/>
                </a:solidFill>
              </a:rPr>
              <a:t>chỉ đạo thuận lợi</a:t>
            </a:r>
            <a:endParaRPr lang="en-US" sz="2400" i="1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62100"/>
            <a:ext cx="5238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512AA8B-0BC2-4E0D-B566-B289832AFE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77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930637-D788-4F94-B3D5-8368E043D9B7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41669" y="12879"/>
            <a:ext cx="5748854" cy="1162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Tóm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tắt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lợi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ích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mềm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mang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lại</a:t>
            </a:r>
            <a:endParaRPr 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87363" y="1384300"/>
            <a:ext cx="8428037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9775" indent="-282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en-US" sz="2000" b="1">
                <a:solidFill>
                  <a:srgbClr val="C90016"/>
                </a:solidFill>
                <a:cs typeface="Arial" panose="020B0604020202020204" pitchFamily="34" charset="0"/>
              </a:rPr>
              <a:t> Lợi ích 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Chi phí hành chính(in ấn, công sức quản lý) giảm 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Giảm bớt thời gian và quy trình giải quyết công việc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Tra cứu, theo dõi tìm kiếm nhanh chóng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Môi trường làm việc không biên giới (bất cứ ngồi nơi đâu)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Dễ dàng chỉ đạo từ xa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Thông tin tự tìm đến mình (phần mềm như cô thư ký riêng)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000" b="1">
                <a:solidFill>
                  <a:srgbClr val="C90016"/>
                </a:solidFill>
                <a:cs typeface="Arial" panose="020B0604020202020204" pitchFamily="34" charset="0"/>
              </a:rPr>
              <a:t> Mục tiêu: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000" b="1">
                <a:solidFill>
                  <a:srgbClr val="C90016"/>
                </a:solidFill>
                <a:cs typeface="Arial" panose="020B0604020202020204" pitchFamily="34" charset="0"/>
              </a:rPr>
              <a:t>Xây dựng môi trường làm việc hiện đại, công việc hiệu quả góp phần tích cực vào công cuộc cải cách hành chính nhà nước.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512AA8B-0BC2-4E0D-B566-B289832AFE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1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ĐĂNG NHẬP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8" y="1761565"/>
            <a:ext cx="8215313" cy="4424929"/>
          </a:xfrm>
        </p:spPr>
        <p:txBody>
          <a:bodyPr/>
          <a:lstStyle/>
          <a:p>
            <a:pPr marL="0" indent="0" algn="just"/>
            <a:r>
              <a:rPr lang="en-US"/>
              <a:t>Để đăng nhập vào Phần mềm cần: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/>
              <a:t>Thiết bị 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/>
              <a:t>Trình duyệt và internet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/>
              <a:t>Đường dẫn vào phần mềm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/>
              <a:t>Tài khoản và mật khẩu 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208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2.1 THIẾT BỊ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55" y="1849632"/>
            <a:ext cx="8215313" cy="2762710"/>
          </a:xfrm>
        </p:spPr>
        <p:txBody>
          <a:bodyPr/>
          <a:lstStyle/>
          <a:p>
            <a:pPr marL="0" indent="12700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QLVB&amp;ĐH </a:t>
            </a:r>
            <a:r>
              <a:rPr lang="vi-VN" dirty="0"/>
              <a:t>hoạt động được trên nhiều loại thiết bị khác nhau:</a:t>
            </a:r>
            <a:endParaRPr lang="en-US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endParaRPr lang="en-US" sz="2400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Laptop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endParaRPr lang="en-US" sz="2400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minh</a:t>
            </a:r>
          </a:p>
          <a:p>
            <a:endParaRPr lang="en-US" dirty="0"/>
          </a:p>
        </p:txBody>
      </p:sp>
      <p:pic>
        <p:nvPicPr>
          <p:cNvPr id="4" name="Picture 3" descr="C:\Users\Administrator\Downloads\cloud-computing-security-with-ssl-encryption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9" y="2448655"/>
            <a:ext cx="4202068" cy="37205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717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TRÌNH DUYỆT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82" y="1634479"/>
            <a:ext cx="8215313" cy="907016"/>
          </a:xfrm>
        </p:spPr>
        <p:txBody>
          <a:bodyPr/>
          <a:lstStyle/>
          <a:p>
            <a:pPr marL="0" indent="20638">
              <a:lnSpc>
                <a:spcPct val="120000"/>
              </a:lnSpc>
              <a:spcAft>
                <a:spcPts val="600"/>
              </a:spcAft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QLVB&amp;ĐH </a:t>
            </a:r>
            <a:r>
              <a:rPr lang="vi-VN" dirty="0"/>
              <a:t>hoạt động được trên hầu hết các trình duyệt web phổ biến</a:t>
            </a: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8544938"/>
              </p:ext>
            </p:extLst>
          </p:nvPr>
        </p:nvGraphicFramePr>
        <p:xfrm>
          <a:off x="874757" y="2541494"/>
          <a:ext cx="6991772" cy="381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036417" y="6104586"/>
            <a:ext cx="347729" cy="360608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185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ĐĂNG NHẬP VÀO CHƯƠNG TRÌNH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vi-VN" dirty="0"/>
              <a:t>trình duyệt web lên và đánh địa chỉ của phần mềm vào.</a:t>
            </a:r>
            <a:endParaRPr lang="en-US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marL="0" lvl="0" indent="20638"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marL="0" lvl="0" indent="20638">
              <a:lnSpc>
                <a:spcPct val="120000"/>
              </a:lnSpc>
              <a:spcAft>
                <a:spcPts val="600"/>
              </a:spcAft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9" y="2451806"/>
            <a:ext cx="6245393" cy="57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09" y="2525213"/>
            <a:ext cx="3457575" cy="428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912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ĐĂNG NHẬP VÀO CHƯƠNG TRÌNH</a:t>
            </a: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95" y="1815105"/>
            <a:ext cx="8231945" cy="44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0" y="3285565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54822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endParaRPr lang="en-US" i="1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7300" y="4797852"/>
            <a:ext cx="3610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i="1" dirty="0" err="1">
                <a:ea typeface="Calibri" panose="020F0502020204030204" pitchFamily="34" charset="0"/>
              </a:rPr>
              <a:t>S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au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khi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nhập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tên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mật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khẩu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thì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bạn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bấm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nút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Đăng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nhập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để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hệ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thống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 bwMode="auto">
          <a:xfrm>
            <a:off x="8100811" y="5995742"/>
            <a:ext cx="347729" cy="360608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688757" y="4656409"/>
            <a:ext cx="1213643" cy="64927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439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GIAO DIỆN PHẦN MỀM QLVB&amp;ĐH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2" y="1616212"/>
            <a:ext cx="8574606" cy="4740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301" y="4189871"/>
            <a:ext cx="1162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652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GIAO DIỆN PHẦN MỀM QLVB&amp;ĐH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1651229"/>
            <a:ext cx="8551572" cy="442598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670C49-FB43-4438-804D-AFCFBA8AFA1F}"/>
              </a:ext>
            </a:extLst>
          </p:cNvPr>
          <p:cNvCxnSpPr/>
          <p:nvPr/>
        </p:nvCxnSpPr>
        <p:spPr bwMode="auto">
          <a:xfrm>
            <a:off x="1578186" y="3008111"/>
            <a:ext cx="1521976" cy="420889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70DBDFC-C66A-4D24-A243-39398ECE8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285" y="2000200"/>
            <a:ext cx="2303675" cy="37280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264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NỘI DUNG CHÍNH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2" y="1540348"/>
            <a:ext cx="8743312" cy="48160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PHẦN I. GIỚI THIỆU CHUNG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GIỚI THIỆU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ĐĂNG NHẬP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GIAO DIỆN PHẦN MỀM QLVB&amp;ĐH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TRANG CHỦ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089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GIAO DIỆN PHẦN MỀM QLVB&amp;ĐH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1" y="2041806"/>
            <a:ext cx="8089899" cy="377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51692" y="2039736"/>
            <a:ext cx="7053117" cy="3777688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645219" y="2910840"/>
            <a:ext cx="1578541" cy="50612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25040"/>
            <a:ext cx="2595965" cy="3592384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13" name="Rectangle 12"/>
          <p:cNvSpPr/>
          <p:nvPr/>
        </p:nvSpPr>
        <p:spPr bwMode="auto">
          <a:xfrm>
            <a:off x="3144982" y="4100945"/>
            <a:ext cx="2161309" cy="429491"/>
          </a:xfrm>
          <a:prstGeom prst="rect">
            <a:avLst/>
          </a:prstGeom>
          <a:noFill/>
          <a:ln w="254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 bwMode="auto">
          <a:xfrm>
            <a:off x="7612859" y="6171161"/>
            <a:ext cx="347729" cy="360608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668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1817112"/>
            <a:ext cx="8670305" cy="42560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6221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76" y="2571407"/>
            <a:ext cx="5765426" cy="1433512"/>
          </a:xfrm>
        </p:spPr>
        <p:txBody>
          <a:bodyPr/>
          <a:lstStyle/>
          <a:p>
            <a:r>
              <a:rPr lang="en-US" dirty="0"/>
              <a:t>PHẦN II. NGHIỆP VỤ THƯỜNG DÙNG CỦA LÃNH ĐẠO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822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229315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nhận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xử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lý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39448" y="5882738"/>
            <a:ext cx="347729" cy="360608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3035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sp>
        <p:nvSpPr>
          <p:cNvPr id="31" name="Content Placeholder 7"/>
          <p:cNvSpPr txBox="1">
            <a:spLocks/>
          </p:cNvSpPr>
          <p:nvPr/>
        </p:nvSpPr>
        <p:spPr bwMode="auto">
          <a:xfrm>
            <a:off x="394677" y="1470851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khi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nhận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7" y="2081569"/>
            <a:ext cx="8710752" cy="42747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99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20" y="64395"/>
            <a:ext cx="5764825" cy="112991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235690"/>
            <a:ext cx="8215313" cy="9381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phê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duyệt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thảo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00811" y="5995742"/>
            <a:ext cx="347729" cy="360608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315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85" y="1476421"/>
            <a:ext cx="8215313" cy="58097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Phê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duyệt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lrTx/>
              <a:buFontTx/>
              <a:buNone/>
              <a:tabLst>
                <a:tab pos="542912" algn="l"/>
                <a:tab pos="1085823" algn="l"/>
              </a:tabLst>
              <a:defRPr sz="9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7B095-53F6-4FC6-A0FB-7498F16556E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7832" y="206943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0" y="2505584"/>
            <a:ext cx="8489997" cy="38507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15699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7" y="64395"/>
            <a:ext cx="5797769" cy="112991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85" y="1476421"/>
            <a:ext cx="8215313" cy="58097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lrTx/>
              <a:buFontTx/>
              <a:buNone/>
              <a:tabLst>
                <a:tab pos="542912" algn="l"/>
                <a:tab pos="1085823" algn="l"/>
              </a:tabLst>
              <a:defRPr sz="9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7B095-53F6-4FC6-A0FB-7498F16556E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6385" y="1776569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2282157"/>
            <a:ext cx="8760165" cy="41626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451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3" y="3434730"/>
            <a:ext cx="8215313" cy="2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xem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nội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bộ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00811" y="5995742"/>
            <a:ext cx="347729" cy="360608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344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3" y="1893194"/>
            <a:ext cx="8768508" cy="4301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0529" y="1385363"/>
            <a:ext cx="20747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0070C0"/>
                </a:solidFill>
              </a:rPr>
              <a:t>Xem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văn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nội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bộ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748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NỘI DUNG CHÍNH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2" y="1540348"/>
            <a:ext cx="8743312" cy="48160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PHẦN II. NGHIỆP VỤ THƯỜNG DÙNG CỦA LÃNH ĐẠO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nhận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phê</a:t>
            </a:r>
            <a:r>
              <a:rPr lang="en-US" sz="2300" dirty="0"/>
              <a:t> </a:t>
            </a:r>
            <a:r>
              <a:rPr lang="en-US" sz="2300" dirty="0" err="1"/>
              <a:t>duyệt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dự</a:t>
            </a:r>
            <a:r>
              <a:rPr lang="en-US" sz="2300" dirty="0"/>
              <a:t> </a:t>
            </a:r>
            <a:r>
              <a:rPr lang="en-US" sz="2300" dirty="0" err="1"/>
              <a:t>thảo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xem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nội</a:t>
            </a:r>
            <a:r>
              <a:rPr lang="en-US" sz="2300" dirty="0"/>
              <a:t> </a:t>
            </a:r>
            <a:r>
              <a:rPr lang="en-US" sz="2300" dirty="0" err="1"/>
              <a:t>bộ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tra</a:t>
            </a:r>
            <a:r>
              <a:rPr lang="en-US" sz="2300" dirty="0"/>
              <a:t> </a:t>
            </a:r>
            <a:r>
              <a:rPr lang="en-US" sz="2300" dirty="0" err="1"/>
              <a:t>cứu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kiếm</a:t>
            </a:r>
            <a:r>
              <a:rPr lang="en-US" sz="2300" dirty="0"/>
              <a:t> (</a:t>
            </a:r>
            <a:r>
              <a:rPr lang="en-US" sz="2300" dirty="0" err="1"/>
              <a:t>vb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/ </a:t>
            </a:r>
            <a:r>
              <a:rPr lang="en-US" sz="2300" dirty="0" err="1"/>
              <a:t>đi</a:t>
            </a:r>
            <a:r>
              <a:rPr lang="en-US" sz="23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PHẦN III. CÁC CÂU HỎI THƯỜNG GẶP CỦA LÃNH ĐẠO</a:t>
            </a: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 </a:t>
            </a:r>
            <a:r>
              <a:rPr lang="en-US" sz="2300" dirty="0" err="1"/>
              <a:t>dự</a:t>
            </a:r>
            <a:r>
              <a:rPr lang="en-US" sz="2300" dirty="0"/>
              <a:t> </a:t>
            </a:r>
            <a:r>
              <a:rPr lang="en-US" sz="2300" dirty="0" err="1"/>
              <a:t>thảo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đính</a:t>
            </a:r>
            <a:r>
              <a:rPr lang="en-US" sz="2300" dirty="0"/>
              <a:t> </a:t>
            </a:r>
            <a:r>
              <a:rPr lang="en-US" sz="2300" dirty="0" err="1"/>
              <a:t>kèm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vào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dự</a:t>
            </a:r>
            <a:r>
              <a:rPr lang="en-US" sz="2300" dirty="0"/>
              <a:t> </a:t>
            </a:r>
            <a:r>
              <a:rPr lang="en-US" sz="2300" dirty="0" err="1"/>
              <a:t>thảo</a:t>
            </a:r>
            <a:r>
              <a:rPr lang="en-US" sz="2300" dirty="0"/>
              <a:t> (</a:t>
            </a:r>
            <a:r>
              <a:rPr lang="en-US" sz="2300" dirty="0" err="1"/>
              <a:t>trả</a:t>
            </a:r>
            <a:r>
              <a:rPr lang="en-US" sz="2300" dirty="0"/>
              <a:t> </a:t>
            </a:r>
            <a:r>
              <a:rPr lang="en-US" sz="2300" dirty="0" err="1"/>
              <a:t>lời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)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thay</a:t>
            </a:r>
            <a:r>
              <a:rPr lang="en-US" sz="2300" dirty="0"/>
              <a:t> </a:t>
            </a:r>
            <a:r>
              <a:rPr lang="en-US" sz="2300" dirty="0" err="1"/>
              <a:t>thế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đính</a:t>
            </a:r>
            <a:r>
              <a:rPr lang="en-US" sz="2300" dirty="0"/>
              <a:t> </a:t>
            </a:r>
            <a:r>
              <a:rPr lang="en-US" sz="2300" dirty="0" err="1"/>
              <a:t>kèm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dự</a:t>
            </a:r>
            <a:r>
              <a:rPr lang="en-US" sz="2300" dirty="0"/>
              <a:t> </a:t>
            </a:r>
            <a:r>
              <a:rPr lang="en-US" sz="2300" dirty="0" err="1"/>
              <a:t>thảo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tải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mới</a:t>
            </a:r>
            <a:endParaRPr lang="en-US" sz="23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00793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tra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cứu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tìm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kiếm</a:t>
            </a:r>
            <a:r>
              <a:rPr lang="en-US" sz="4000" b="1" dirty="0">
                <a:solidFill>
                  <a:srgbClr val="0070C0"/>
                </a:solidFill>
              </a:rPr>
              <a:t> (</a:t>
            </a:r>
            <a:r>
              <a:rPr lang="en-US" sz="4000" b="1" dirty="0" err="1">
                <a:solidFill>
                  <a:srgbClr val="0070C0"/>
                </a:solidFill>
              </a:rPr>
              <a:t>vb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/ </a:t>
            </a:r>
            <a:r>
              <a:rPr lang="en-US" sz="4000" b="1" dirty="0" err="1">
                <a:solidFill>
                  <a:srgbClr val="0070C0"/>
                </a:solidFill>
              </a:rPr>
              <a:t>đi</a:t>
            </a:r>
            <a:r>
              <a:rPr lang="en-US" sz="4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00811" y="5995742"/>
            <a:ext cx="347729" cy="360608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875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NGHIỆP VỤ THƯỜNG DÙNG CỦA LÃNH ĐẠO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9" y="1790163"/>
            <a:ext cx="8656012" cy="4566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9452" y="1282332"/>
            <a:ext cx="20703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0070C0"/>
                </a:solidFill>
              </a:rPr>
              <a:t>Tra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cứu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tìm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10159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PHẦN III. CÁC CÂU HỎI THƯỜNG GẶP CỦA LÃNH ĐẠO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4060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4"/>
            <a:ext cx="8215313" cy="2432183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thảo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kèm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thảo</a:t>
            </a:r>
            <a:r>
              <a:rPr lang="en-US" sz="4000" b="1" dirty="0">
                <a:solidFill>
                  <a:srgbClr val="0070C0"/>
                </a:solidFill>
              </a:rPr>
              <a:t> (</a:t>
            </a:r>
            <a:r>
              <a:rPr lang="en-US" sz="4000" b="1" dirty="0" err="1">
                <a:solidFill>
                  <a:srgbClr val="0070C0"/>
                </a:solidFill>
              </a:rPr>
              <a:t>trả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lời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3" y="2055352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0043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79667"/>
            <a:ext cx="8215313" cy="698268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7832" y="206943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2419471"/>
            <a:ext cx="8500056" cy="39368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6173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79667"/>
            <a:ext cx="8215313" cy="698268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Đính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kèm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dirty="0" err="1">
                <a:solidFill>
                  <a:srgbClr val="0070C0"/>
                </a:solidFill>
              </a:rPr>
              <a:t>trả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lời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832" y="206943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2" y="2459418"/>
            <a:ext cx="8813524" cy="3994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0028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31458"/>
            <a:ext cx="8215313" cy="206969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thay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thế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kèm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trong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thảo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tải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mới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5513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66733"/>
            <a:ext cx="8215313" cy="55977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Thay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thế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đính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kèm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trong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tải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mới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832" y="235277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" y="2722102"/>
            <a:ext cx="8325787" cy="37559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8748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66733"/>
            <a:ext cx="8215313" cy="55977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Thay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thế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đính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kèm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trong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tải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mới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32" y="230125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2" y="2665927"/>
            <a:ext cx="8303059" cy="36904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4581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60963"/>
            <a:ext cx="8215313" cy="2624151"/>
          </a:xfrm>
        </p:spPr>
        <p:txBody>
          <a:bodyPr/>
          <a:lstStyle/>
          <a:p>
            <a:pPr marL="0" indent="0" algn="ctr">
              <a:lnSpc>
                <a:spcPts val="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gán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thảo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hồ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sơ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việc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5767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3" y="68269"/>
            <a:ext cx="5764824" cy="1129915"/>
          </a:xfrm>
        </p:spPr>
        <p:txBody>
          <a:bodyPr/>
          <a:lstStyle/>
          <a:p>
            <a:r>
              <a:rPr lang="en-US" dirty="0"/>
              <a:t>NỘI DUNG CHÍNH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2" y="1391367"/>
            <a:ext cx="8743312" cy="45116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vi-VN" sz="2300" dirty="0"/>
              <a:t>Lãnh đạo gán văn bản dự thảo vào hồ sơ công việc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phòng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thông</a:t>
            </a:r>
            <a:r>
              <a:rPr lang="en-US" sz="2300" dirty="0"/>
              <a:t> qua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duyệt</a:t>
            </a:r>
            <a:r>
              <a:rPr lang="en-US" sz="2300" dirty="0"/>
              <a:t>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dự</a:t>
            </a:r>
            <a:r>
              <a:rPr lang="en-US" sz="2300" dirty="0"/>
              <a:t> </a:t>
            </a:r>
            <a:r>
              <a:rPr lang="en-US" sz="2300" dirty="0" err="1"/>
              <a:t>thảo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thông</a:t>
            </a:r>
            <a:r>
              <a:rPr lang="en-US" sz="2300" dirty="0"/>
              <a:t> qua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duyệt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dự</a:t>
            </a:r>
            <a:r>
              <a:rPr lang="en-US" sz="2300" dirty="0"/>
              <a:t> </a:t>
            </a:r>
            <a:r>
              <a:rPr lang="en-US" sz="2300" dirty="0" err="1"/>
              <a:t>thảo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vi-VN" sz="2300" dirty="0"/>
              <a:t>Lãnh đạo hoặc người giao nhiệm vụ thống kê tình hình xử lý văn bản của chuyên viên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tra</a:t>
            </a:r>
            <a:r>
              <a:rPr lang="en-US" sz="2300" dirty="0"/>
              <a:t> </a:t>
            </a:r>
            <a:r>
              <a:rPr lang="en-US" sz="2300" dirty="0" err="1"/>
              <a:t>cứu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kiếm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300" dirty="0" err="1"/>
              <a:t>Tiện</a:t>
            </a:r>
            <a:r>
              <a:rPr lang="en-US" sz="2300" dirty="0"/>
              <a:t> </a:t>
            </a:r>
            <a:r>
              <a:rPr lang="en-US" sz="2300" dirty="0" err="1"/>
              <a:t>ích</a:t>
            </a:r>
            <a:r>
              <a:rPr lang="en-US" sz="2300" dirty="0"/>
              <a:t> </a:t>
            </a:r>
            <a:r>
              <a:rPr lang="en-US" sz="2300" dirty="0" err="1"/>
              <a:t>trò</a:t>
            </a:r>
            <a:r>
              <a:rPr lang="en-US" sz="2300" dirty="0"/>
              <a:t> </a:t>
            </a:r>
            <a:r>
              <a:rPr lang="en-US" sz="2300" dirty="0" err="1"/>
              <a:t>chuyện</a:t>
            </a:r>
            <a:r>
              <a:rPr lang="en-US" sz="2300" dirty="0"/>
              <a:t> </a:t>
            </a:r>
            <a:r>
              <a:rPr lang="en-US" sz="2300" dirty="0" err="1"/>
              <a:t>trực</a:t>
            </a:r>
            <a:r>
              <a:rPr lang="en-US" sz="2300" dirty="0"/>
              <a:t> </a:t>
            </a:r>
            <a:r>
              <a:rPr lang="en-US" sz="2300" dirty="0" err="1"/>
              <a:t>tuyến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300" dirty="0" err="1"/>
              <a:t>Tiện</a:t>
            </a:r>
            <a:r>
              <a:rPr lang="en-US" sz="2300" dirty="0"/>
              <a:t> </a:t>
            </a:r>
            <a:r>
              <a:rPr lang="en-US" sz="2300" dirty="0" err="1"/>
              <a:t>ích</a:t>
            </a:r>
            <a:r>
              <a:rPr lang="en-US" sz="2300" dirty="0"/>
              <a:t> </a:t>
            </a:r>
            <a:r>
              <a:rPr lang="en-US" sz="2300" dirty="0" err="1"/>
              <a:t>nhắc</a:t>
            </a:r>
            <a:r>
              <a:rPr lang="en-US" sz="2300" dirty="0"/>
              <a:t> </a:t>
            </a:r>
            <a:r>
              <a:rPr lang="en-US" sz="2300" dirty="0" err="1"/>
              <a:t>nhở</a:t>
            </a:r>
            <a:r>
              <a:rPr lang="en-US" sz="2300" dirty="0"/>
              <a:t>, </a:t>
            </a:r>
            <a:r>
              <a:rPr lang="en-US" sz="2300" dirty="0" err="1"/>
              <a:t>thông</a:t>
            </a:r>
            <a:r>
              <a:rPr lang="en-US" sz="2300" dirty="0"/>
              <a:t> </a:t>
            </a:r>
            <a:r>
              <a:rPr lang="en-US" sz="2300" dirty="0" err="1"/>
              <a:t>báo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0899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708" b="6597"/>
          <a:stretch/>
        </p:blipFill>
        <p:spPr>
          <a:xfrm>
            <a:off x="8840" y="2292222"/>
            <a:ext cx="9144000" cy="3891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75753"/>
            <a:ext cx="8215313" cy="401174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Gán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hồ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sơ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công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việc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0126" y="2046001"/>
            <a:ext cx="1140056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Click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7942" y="3155702"/>
            <a:ext cx="1307520" cy="29450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538" y="3180903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23404" y="3186593"/>
            <a:ext cx="2200184" cy="7349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864" y="3203989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9938" y="3333303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805394" y="2899280"/>
            <a:ext cx="1347446" cy="191781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012784" y="2310083"/>
            <a:ext cx="0" cy="2728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004115" y="3921550"/>
            <a:ext cx="801279" cy="1131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218507" y="3867614"/>
            <a:ext cx="1140056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Click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832" y="192719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3927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079" t="16875" b="6563"/>
          <a:stretch/>
        </p:blipFill>
        <p:spPr>
          <a:xfrm>
            <a:off x="1882581" y="2338646"/>
            <a:ext cx="5387788" cy="3936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75753"/>
            <a:ext cx="8215313" cy="401174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Gán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hồ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sơ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công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việc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3623" y="2448473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57899" y="3355663"/>
            <a:ext cx="213119" cy="129761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2109736" y="4573800"/>
            <a:ext cx="384137" cy="1363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121200" y="4756592"/>
            <a:ext cx="1140056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Click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927419" y="2683042"/>
            <a:ext cx="634896" cy="21090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832" y="202879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31048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phòng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2C8"/>
                </a:solidFill>
              </a:rPr>
              <a:t>trình</a:t>
            </a:r>
            <a:r>
              <a:rPr lang="en-US" sz="4000" b="1" dirty="0">
                <a:solidFill>
                  <a:srgbClr val="0072C8"/>
                </a:solidFill>
              </a:rPr>
              <a:t> </a:t>
            </a:r>
            <a:r>
              <a:rPr lang="en-US" sz="4000" b="1" dirty="0" err="1">
                <a:solidFill>
                  <a:srgbClr val="0072C8"/>
                </a:solidFill>
              </a:rPr>
              <a:t>thông</a:t>
            </a:r>
            <a:r>
              <a:rPr lang="en-US" sz="4000" b="1" dirty="0">
                <a:solidFill>
                  <a:srgbClr val="0072C8"/>
                </a:solidFill>
              </a:rPr>
              <a:t> qua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trình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duyệt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đối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với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thảo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6669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150" b="6326"/>
          <a:stretch/>
        </p:blipFill>
        <p:spPr>
          <a:xfrm>
            <a:off x="14632" y="2630897"/>
            <a:ext cx="9129367" cy="392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Trình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thông</a:t>
            </a:r>
            <a:r>
              <a:rPr lang="en-US" sz="2000" b="1" dirty="0">
                <a:solidFill>
                  <a:srgbClr val="0070C0"/>
                </a:solidFill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duyệt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với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09396" y="2161050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43620" y="3521825"/>
            <a:ext cx="1270070" cy="2457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7216" y="3525607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210978" y="2968435"/>
            <a:ext cx="1078573" cy="2264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005" y="1988773"/>
            <a:ext cx="186065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24" idx="2"/>
          </p:cNvCxnSpPr>
          <p:nvPr/>
        </p:nvCxnSpPr>
        <p:spPr bwMode="auto">
          <a:xfrm flipH="1">
            <a:off x="5750264" y="2388883"/>
            <a:ext cx="282069" cy="5064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/>
          <p:cNvSpPr/>
          <p:nvPr/>
        </p:nvSpPr>
        <p:spPr bwMode="auto">
          <a:xfrm>
            <a:off x="1511592" y="3598746"/>
            <a:ext cx="2223125" cy="9732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3158" y="3839151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89551" y="2977615"/>
            <a:ext cx="805311" cy="21727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24" idx="2"/>
          </p:cNvCxnSpPr>
          <p:nvPr/>
        </p:nvCxnSpPr>
        <p:spPr bwMode="auto">
          <a:xfrm>
            <a:off x="6032333" y="2388883"/>
            <a:ext cx="520870" cy="5681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9670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531" t="17079" b="6469"/>
          <a:stretch/>
        </p:blipFill>
        <p:spPr>
          <a:xfrm>
            <a:off x="1896087" y="2642132"/>
            <a:ext cx="5337544" cy="3923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Trình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thông</a:t>
            </a:r>
            <a:r>
              <a:rPr lang="en-US" sz="2000" b="1" dirty="0">
                <a:solidFill>
                  <a:srgbClr val="0070C0"/>
                </a:solidFill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duyệt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với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79775" y="2161050"/>
            <a:ext cx="3028692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Màn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thông</a:t>
            </a:r>
            <a:r>
              <a:rPr lang="en-US" sz="1800" dirty="0">
                <a:solidFill>
                  <a:srgbClr val="FF0000"/>
                </a:solidFill>
              </a:rPr>
              <a:t> qua: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89495" y="3840607"/>
            <a:ext cx="1270070" cy="2457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3091" y="3844389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005" y="3738516"/>
            <a:ext cx="186065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559565" y="3991409"/>
            <a:ext cx="542440" cy="949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1896088" y="2992483"/>
            <a:ext cx="637388" cy="20240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24" idx="2"/>
          </p:cNvCxnSpPr>
          <p:nvPr/>
        </p:nvCxnSpPr>
        <p:spPr bwMode="auto">
          <a:xfrm>
            <a:off x="6032333" y="4138626"/>
            <a:ext cx="520870" cy="5681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089" t="43352" r="422" b="6648"/>
          <a:stretch/>
        </p:blipFill>
        <p:spPr>
          <a:xfrm>
            <a:off x="4953913" y="4154500"/>
            <a:ext cx="2279718" cy="14088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15859" y="2767937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4311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567" t="17216" b="7102"/>
          <a:stretch/>
        </p:blipFill>
        <p:spPr>
          <a:xfrm>
            <a:off x="1867724" y="2601113"/>
            <a:ext cx="5833080" cy="42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TÌNH HUỐNG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Trình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thông</a:t>
            </a:r>
            <a:r>
              <a:rPr lang="en-US" sz="2000" b="1" dirty="0">
                <a:solidFill>
                  <a:srgbClr val="0070C0"/>
                </a:solidFill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duyệt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với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29843" y="2161050"/>
            <a:ext cx="2528555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Màn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duyệt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382802" y="3915251"/>
            <a:ext cx="1270070" cy="2457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6398" y="3919033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005" y="3738516"/>
            <a:ext cx="186065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693300" y="4038125"/>
            <a:ext cx="408705" cy="48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1877426" y="2983152"/>
            <a:ext cx="660500" cy="1978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24" idx="2"/>
          </p:cNvCxnSpPr>
          <p:nvPr/>
        </p:nvCxnSpPr>
        <p:spPr bwMode="auto">
          <a:xfrm>
            <a:off x="6032333" y="4138626"/>
            <a:ext cx="520870" cy="5681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089" t="43352" r="422" b="6648"/>
          <a:stretch/>
        </p:blipFill>
        <p:spPr>
          <a:xfrm>
            <a:off x="4953913" y="4154500"/>
            <a:ext cx="2279718" cy="14088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15859" y="2767937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423230" y="4375566"/>
            <a:ext cx="1270070" cy="2457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9381" y="4379348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4089" t="43352" r="422" b="6648"/>
          <a:stretch/>
        </p:blipFill>
        <p:spPr>
          <a:xfrm>
            <a:off x="1067817" y="5298373"/>
            <a:ext cx="2279718" cy="140881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H="1">
            <a:off x="3269304" y="4625204"/>
            <a:ext cx="722074" cy="6123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143814" y="4890999"/>
            <a:ext cx="186065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9994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thông</a:t>
            </a:r>
            <a:r>
              <a:rPr lang="en-US" sz="4000" b="1" dirty="0">
                <a:solidFill>
                  <a:srgbClr val="0070C0"/>
                </a:solidFill>
              </a:rPr>
              <a:t> qua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duyệt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thảo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311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Thông</a:t>
            </a:r>
            <a:r>
              <a:rPr lang="en-US" sz="2000" b="1" dirty="0">
                <a:solidFill>
                  <a:srgbClr val="0070C0"/>
                </a:solidFill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duyệt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952281" y="2040821"/>
            <a:ext cx="1438512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Thông</a:t>
            </a:r>
            <a:r>
              <a:rPr lang="en-US" sz="1800" dirty="0">
                <a:solidFill>
                  <a:srgbClr val="FF0000"/>
                </a:solidFill>
              </a:rPr>
              <a:t> qua: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4" y="2412333"/>
            <a:ext cx="8584910" cy="39440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75674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Thông</a:t>
            </a:r>
            <a:r>
              <a:rPr lang="en-US" sz="2000" b="1" dirty="0">
                <a:solidFill>
                  <a:srgbClr val="0070C0"/>
                </a:solidFill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duyệt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dự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thảo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1244171" y="1951338"/>
            <a:ext cx="89990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Duyệt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2291085"/>
            <a:ext cx="8723356" cy="41459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25530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70C0"/>
                </a:solidFill>
              </a:rPr>
              <a:t>Lãnh đạo hoặc người giao nhiệm vụ thống kê tình hình xử lý văn bản của chuyên viên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9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PHẦN I. GIỚI THIỆU CHUNG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3573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079" b="6178"/>
          <a:stretch/>
        </p:blipFill>
        <p:spPr>
          <a:xfrm>
            <a:off x="0" y="2598759"/>
            <a:ext cx="9144000" cy="394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Xem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của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phòng</a:t>
            </a:r>
            <a:r>
              <a:rPr lang="en-US" sz="2000" b="1" dirty="0">
                <a:solidFill>
                  <a:srgbClr val="0070C0"/>
                </a:solidFill>
              </a:rPr>
              <a:t> ban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viên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42445" y="4678734"/>
            <a:ext cx="1331248" cy="23002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3189" y="4682517"/>
            <a:ext cx="20737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3632" y="4155763"/>
            <a:ext cx="186065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24" idx="2"/>
            <a:endCxn id="26" idx="0"/>
          </p:cNvCxnSpPr>
          <p:nvPr/>
        </p:nvCxnSpPr>
        <p:spPr bwMode="auto">
          <a:xfrm>
            <a:off x="5623960" y="4401984"/>
            <a:ext cx="298659" cy="4944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2271020" y="2662545"/>
            <a:ext cx="998283" cy="20494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24" idx="2"/>
            <a:endCxn id="17" idx="0"/>
          </p:cNvCxnSpPr>
          <p:nvPr/>
        </p:nvCxnSpPr>
        <p:spPr bwMode="auto">
          <a:xfrm flipH="1">
            <a:off x="5131031" y="4401984"/>
            <a:ext cx="492929" cy="2888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666070" y="2435740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50066" y="4690798"/>
            <a:ext cx="161929" cy="16242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841654" y="4896465"/>
            <a:ext cx="161929" cy="16242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278181" y="2662545"/>
            <a:ext cx="956469" cy="20494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5365" y="2435740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515801" y="2662544"/>
            <a:ext cx="736003" cy="20494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5957" y="2416323"/>
            <a:ext cx="19784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73305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266" t="17186" b="6840"/>
          <a:stretch/>
        </p:blipFill>
        <p:spPr>
          <a:xfrm>
            <a:off x="905615" y="2779283"/>
            <a:ext cx="7318486" cy="3752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Xem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của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phòng</a:t>
            </a:r>
            <a:r>
              <a:rPr lang="en-US" sz="2000" b="1" dirty="0">
                <a:solidFill>
                  <a:srgbClr val="0070C0"/>
                </a:solidFill>
              </a:rPr>
              <a:t> ban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viên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58665" y="2196771"/>
            <a:ext cx="3038310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Màn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lọc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người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dùng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392858" y="3764280"/>
            <a:ext cx="1496646" cy="17678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2643" y="2599490"/>
            <a:ext cx="20737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4969" y="3929693"/>
            <a:ext cx="186065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889505" y="3877675"/>
            <a:ext cx="758951" cy="1874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1281632" y="4152062"/>
            <a:ext cx="812344" cy="19133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2092037" y="4065126"/>
            <a:ext cx="1556419" cy="22157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ounded Rectangle 28"/>
          <p:cNvSpPr/>
          <p:nvPr/>
        </p:nvSpPr>
        <p:spPr bwMode="auto">
          <a:xfrm>
            <a:off x="905615" y="2810489"/>
            <a:ext cx="621433" cy="23722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994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475" t="10417" r="15330" b="12500"/>
          <a:stretch/>
        </p:blipFill>
        <p:spPr>
          <a:xfrm>
            <a:off x="1700060" y="2702340"/>
            <a:ext cx="5385006" cy="3752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Xem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của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phòng</a:t>
            </a:r>
            <a:r>
              <a:rPr lang="en-US" sz="2000" b="1" dirty="0">
                <a:solidFill>
                  <a:srgbClr val="0070C0"/>
                </a:solidFill>
              </a:rPr>
              <a:t> ban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viên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73839" y="2196771"/>
            <a:ext cx="220795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Màn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kết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xuất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754832" y="5547361"/>
            <a:ext cx="1613968" cy="1625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1937" y="6110129"/>
            <a:ext cx="20737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1238" y="5091752"/>
            <a:ext cx="186065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318394" y="5234760"/>
            <a:ext cx="492929" cy="2888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5579312" y="6096282"/>
            <a:ext cx="618288" cy="22958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128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Lãnh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tra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cứu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tìm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kiếm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2272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Tra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cứu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tìm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kiếm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612312" y="2196771"/>
            <a:ext cx="2131009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Màn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cứu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2" y="2568285"/>
            <a:ext cx="8656012" cy="37880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9767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Tra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cứu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tìm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kiếm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1781" y="2196771"/>
            <a:ext cx="227207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Màn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tìm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kiếm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0" y="2568284"/>
            <a:ext cx="8562505" cy="39097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4168"/>
      </p:ext>
    </p:extLst>
  </p:cSld>
  <p:clrMapOvr>
    <a:masterClrMapping/>
  </p:clrMapOvr>
  <p:transition spd="med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Tiện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ích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chuyện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tuyến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25053"/>
      </p:ext>
    </p:extLst>
  </p:cSld>
  <p:clrMapOvr>
    <a:masterClrMapping/>
  </p:clrMapOvr>
  <p:transition spd="med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Tiện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ích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trò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chuyện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trực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tuyến</a:t>
            </a:r>
            <a:r>
              <a:rPr lang="en-US" sz="2000" b="1" dirty="0">
                <a:solidFill>
                  <a:srgbClr val="0070C0"/>
                </a:solidFill>
              </a:rPr>
              <a:t> (chat)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8" y="2062716"/>
            <a:ext cx="8532321" cy="429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809" y="2109346"/>
            <a:ext cx="996708" cy="3050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9836"/>
      </p:ext>
    </p:extLst>
  </p:cSld>
  <p:clrMapOvr>
    <a:masterClrMapping/>
  </p:clrMapOvr>
  <p:transition spd="med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Tiện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ích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nhắc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nhở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thông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báo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4962"/>
      </p:ext>
    </p:extLst>
  </p:cSld>
  <p:clrMapOvr>
    <a:masterClrMapping/>
  </p:clrMapOvr>
  <p:transition spd="med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LÃNH ĐẠO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Tiện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ích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nhắc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nhở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03" y="2127131"/>
            <a:ext cx="1009587" cy="219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6" y="2062716"/>
            <a:ext cx="8600708" cy="42414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1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GIỚI THIỆU CHUNG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8" y="1526902"/>
            <a:ext cx="8554216" cy="4511675"/>
          </a:xfrm>
        </p:spPr>
        <p:txBody>
          <a:bodyPr/>
          <a:lstStyle/>
          <a:p>
            <a:pPr marL="0" indent="12700" algn="just">
              <a:lnSpc>
                <a:spcPct val="120000"/>
              </a:lnSpc>
              <a:spcAft>
                <a:spcPts val="600"/>
              </a:spcAft>
            </a:pP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cơ</a:t>
            </a:r>
            <a:r>
              <a:rPr lang="en-US" sz="2300" dirty="0"/>
              <a:t> </a:t>
            </a:r>
            <a:r>
              <a:rPr lang="en-US" sz="2300" dirty="0" err="1"/>
              <a:t>quan</a:t>
            </a:r>
            <a:r>
              <a:rPr lang="en-US" sz="2300" dirty="0"/>
              <a:t>, </a:t>
            </a:r>
            <a:r>
              <a:rPr lang="en-US" sz="2300" dirty="0" err="1"/>
              <a:t>tổ</a:t>
            </a:r>
            <a:r>
              <a:rPr lang="en-US" sz="2300" dirty="0"/>
              <a:t> </a:t>
            </a:r>
            <a:r>
              <a:rPr lang="en-US" sz="2300" dirty="0" err="1"/>
              <a:t>chức</a:t>
            </a:r>
            <a:r>
              <a:rPr lang="en-US" sz="2300" dirty="0"/>
              <a:t>, </a:t>
            </a:r>
            <a:r>
              <a:rPr lang="en-US" sz="2300" dirty="0" err="1"/>
              <a:t>chuyên</a:t>
            </a:r>
            <a:r>
              <a:rPr lang="en-US" sz="2300" dirty="0"/>
              <a:t> </a:t>
            </a:r>
            <a:r>
              <a:rPr lang="en-US" sz="2300" dirty="0" err="1"/>
              <a:t>viên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người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chức</a:t>
            </a:r>
            <a:r>
              <a:rPr lang="en-US" sz="2300" dirty="0"/>
              <a:t> </a:t>
            </a:r>
            <a:r>
              <a:rPr lang="en-US" sz="2300" dirty="0" err="1"/>
              <a:t>năng</a:t>
            </a:r>
            <a:r>
              <a:rPr lang="en-US" sz="2300" dirty="0"/>
              <a:t>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r>
              <a:rPr lang="en-US" sz="2300" dirty="0"/>
              <a:t> </a:t>
            </a:r>
            <a:r>
              <a:rPr lang="en-US" sz="2300" dirty="0" err="1"/>
              <a:t>chuyên</a:t>
            </a:r>
            <a:r>
              <a:rPr lang="en-US" sz="2300" dirty="0"/>
              <a:t> </a:t>
            </a:r>
            <a:r>
              <a:rPr lang="en-US" sz="2300" dirty="0" err="1"/>
              <a:t>môn</a:t>
            </a:r>
            <a:r>
              <a:rPr lang="en-US" sz="2300" dirty="0"/>
              <a:t> </a:t>
            </a:r>
            <a:r>
              <a:rPr lang="en-US" sz="2300" dirty="0" err="1"/>
              <a:t>trước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gửi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sau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nhận</a:t>
            </a:r>
            <a:r>
              <a:rPr lang="en-US" sz="2300" dirty="0"/>
              <a:t> </a:t>
            </a:r>
            <a:r>
              <a:rPr lang="en-US" sz="2300" dirty="0" err="1"/>
              <a:t>nhiệm</a:t>
            </a:r>
            <a:r>
              <a:rPr lang="en-US" sz="2300" dirty="0"/>
              <a:t> </a:t>
            </a:r>
            <a:r>
              <a:rPr lang="en-US" sz="2300" dirty="0" err="1"/>
              <a:t>vụ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giao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. </a:t>
            </a:r>
            <a:r>
              <a:rPr lang="en-US" sz="2300" dirty="0" err="1"/>
              <a:t>Công</a:t>
            </a:r>
            <a:r>
              <a:rPr lang="en-US" sz="2300" dirty="0"/>
              <a:t> </a:t>
            </a:r>
            <a:r>
              <a:rPr lang="en-US" sz="2300" dirty="0" err="1"/>
              <a:t>việc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thống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thực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tự</a:t>
            </a:r>
            <a:r>
              <a:rPr lang="en-US" sz="2300" dirty="0"/>
              <a:t>: </a:t>
            </a:r>
            <a:r>
              <a:rPr lang="en-US" sz="2300" dirty="0" err="1"/>
              <a:t>Nhận</a:t>
            </a:r>
            <a:r>
              <a:rPr lang="en-US" sz="2300" dirty="0"/>
              <a:t> </a:t>
            </a:r>
            <a:r>
              <a:rPr lang="en-US" sz="2300" dirty="0" err="1"/>
              <a:t>nhiệm</a:t>
            </a:r>
            <a:r>
              <a:rPr lang="en-US" sz="2300" dirty="0"/>
              <a:t> </a:t>
            </a:r>
            <a:r>
              <a:rPr lang="en-US" sz="2300" dirty="0" err="1"/>
              <a:t>vụ</a:t>
            </a:r>
            <a:r>
              <a:rPr lang="en-US" sz="2300" dirty="0"/>
              <a:t>,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r>
              <a:rPr lang="en-US" sz="2300" dirty="0"/>
              <a:t>,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 </a:t>
            </a:r>
            <a:r>
              <a:rPr lang="en-US" sz="2300" dirty="0" err="1"/>
              <a:t>ký</a:t>
            </a:r>
            <a:r>
              <a:rPr lang="en-US" sz="2300" dirty="0"/>
              <a:t> </a:t>
            </a:r>
            <a:r>
              <a:rPr lang="en-US" sz="2300" dirty="0" err="1"/>
              <a:t>duyệt</a:t>
            </a:r>
            <a:r>
              <a:rPr lang="en-US" sz="2300" dirty="0"/>
              <a:t>.</a:t>
            </a:r>
          </a:p>
          <a:p>
            <a:pPr marL="0" indent="12700" algn="just"/>
            <a:endParaRPr lang="en-US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1198997"/>
              </p:ext>
            </p:extLst>
          </p:nvPr>
        </p:nvGraphicFramePr>
        <p:xfrm>
          <a:off x="107942" y="2917745"/>
          <a:ext cx="8911861" cy="328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3744" y="5768788"/>
            <a:ext cx="5934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Sơ</a:t>
            </a:r>
            <a:r>
              <a:rPr lang="en-US" sz="2200" b="1" dirty="0"/>
              <a:t> </a:t>
            </a:r>
            <a:r>
              <a:rPr lang="en-US" sz="2200" b="1" dirty="0" err="1"/>
              <a:t>đồ</a:t>
            </a:r>
            <a:r>
              <a:rPr lang="en-US" sz="2200" b="1" dirty="0"/>
              <a:t> </a:t>
            </a:r>
            <a:r>
              <a:rPr lang="en-US" sz="2200" b="1" dirty="0" err="1"/>
              <a:t>các</a:t>
            </a:r>
            <a:r>
              <a:rPr lang="en-US" sz="2200" b="1" dirty="0"/>
              <a:t> </a:t>
            </a:r>
            <a:r>
              <a:rPr lang="en-US" sz="2200" b="1" dirty="0" err="1"/>
              <a:t>chức</a:t>
            </a:r>
            <a:r>
              <a:rPr lang="en-US" sz="2200" b="1" dirty="0"/>
              <a:t> </a:t>
            </a:r>
            <a:r>
              <a:rPr lang="en-US" sz="2200" b="1" dirty="0" err="1"/>
              <a:t>năng</a:t>
            </a:r>
            <a:r>
              <a:rPr lang="en-US" sz="2200" b="1" dirty="0"/>
              <a:t> </a:t>
            </a:r>
            <a:r>
              <a:rPr lang="en-US" sz="2200" b="1" dirty="0" err="1"/>
              <a:t>chính</a:t>
            </a:r>
            <a:r>
              <a:rPr lang="en-US" sz="2200" b="1" dirty="0"/>
              <a:t> </a:t>
            </a:r>
            <a:r>
              <a:rPr lang="en-US" sz="2200" b="1" dirty="0" err="1"/>
              <a:t>dành</a:t>
            </a:r>
            <a:r>
              <a:rPr lang="en-US" sz="2200" b="1" dirty="0"/>
              <a:t> </a:t>
            </a:r>
            <a:r>
              <a:rPr lang="en-US" sz="2200" b="1" dirty="0" err="1"/>
              <a:t>cho</a:t>
            </a:r>
            <a:r>
              <a:rPr lang="en-US" sz="2200" b="1" dirty="0"/>
              <a:t> </a:t>
            </a:r>
            <a:r>
              <a:rPr lang="en-US" sz="2200" b="1" dirty="0" err="1"/>
              <a:t>Lãnh</a:t>
            </a:r>
            <a:r>
              <a:rPr lang="en-US" sz="2200" b="1" dirty="0"/>
              <a:t> </a:t>
            </a:r>
            <a:r>
              <a:rPr lang="en-US" sz="2200" b="1" dirty="0" err="1"/>
              <a:t>đạo</a:t>
            </a:r>
            <a:endParaRPr lang="en-US" sz="2200" b="1" dirty="0"/>
          </a:p>
        </p:txBody>
      </p:sp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3" y="3364303"/>
            <a:ext cx="7608498" cy="24044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 bwMode="auto">
          <a:xfrm>
            <a:off x="3742842" y="3425125"/>
            <a:ext cx="1549830" cy="759417"/>
          </a:xfrm>
          <a:prstGeom prst="roundRect">
            <a:avLst/>
          </a:prstGeom>
          <a:solidFill>
            <a:srgbClr val="0072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742842" y="3425125"/>
            <a:ext cx="1549830" cy="759417"/>
          </a:xfrm>
          <a:prstGeom prst="round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6299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7216125B-575D-477C-B360-B73483CA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CAC613D6-E76A-411F-BE93-CF2C7D87FB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3DB8E7BC-D413-42D6-8422-D9627B4D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47800"/>
            <a:ext cx="44196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Chân thành cảm ơn quý vị đã dành thời gian chia sẻ với chúng tôi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iNet Solutions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 đài hỗ trợ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028.73000126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DA352E64-8C00-4C79-B4B9-5CEB222BF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84313"/>
            <a:ext cx="38862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 TY CỔ PHẦN TIN HỌC GIẢI PHÁP TÍCH HỢP MỞ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ĐỊA CHỈ LIÊN HỆ: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115/100 Lê Văn Sỹ, Phường 13 quận Phú Nhuận – Tp HCM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www.inetcloud.vn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ĐT: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028.3991 9150,  028.3991 9152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HỖ TRỢ</a:t>
            </a: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support@inetcloud.vn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info@inetcloud.vn</a:t>
            </a:r>
          </a:p>
        </p:txBody>
      </p:sp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F8F75377-A8F6-4953-BD9E-2215B53980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2313" algn="l"/>
                <a:tab pos="1446213" algn="l"/>
              </a:tabLst>
              <a:defRPr/>
            </a:pPr>
            <a:fld id="{9A315B8D-BC83-4C75-AB4E-D51DB9182470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2313" algn="l"/>
                  <a:tab pos="1446213" algn="l"/>
                </a:tabLst>
                <a:defRPr/>
              </a:pPr>
              <a:t>60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B551AC-34FD-48EE-BD78-1AC0293CA261}"/>
              </a:ext>
            </a:extLst>
          </p:cNvPr>
          <p:cNvSpPr txBox="1">
            <a:spLocks/>
          </p:cNvSpPr>
          <p:nvPr/>
        </p:nvSpPr>
        <p:spPr bwMode="auto">
          <a:xfrm>
            <a:off x="107942" y="68269"/>
            <a:ext cx="5797769" cy="11299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 ĐÁP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52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7242FD-FD52-4B9D-B137-18635E9F3B84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18941" y="38637"/>
            <a:ext cx="5658701" cy="1162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khó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khăn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chung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87363" y="1652588"/>
            <a:ext cx="8428037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</a:rPr>
              <a:t>Khó khăn trong công tác quản lý, chỉ đạo điều hành và theo dõi công việc</a:t>
            </a: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484313"/>
            <a:ext cx="6380163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512AA8B-0BC2-4E0D-B566-B289832AFE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98ACE0-8FDA-4B94-BC8D-74077526E9EB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31821" y="34926"/>
            <a:ext cx="5667174" cy="1162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khó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khăn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chung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nay(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tt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87363" y="1652588"/>
            <a:ext cx="8428037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4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</a:rPr>
              <a:t>Khó khăn trong việc tìm kiếm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712913"/>
            <a:ext cx="3619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878013"/>
            <a:ext cx="41830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512AA8B-0BC2-4E0D-B566-B289832AFE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3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F9051A-673E-44BC-B575-534AFFDFDD68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1668" y="41275"/>
            <a:ext cx="5731098" cy="1162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khó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khăn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chung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nay (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tt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87363" y="1652588"/>
            <a:ext cx="8428037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4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</a:rPr>
              <a:t>Chỉ đạo từ xa gặp nhiều hạn chế và chưa thật sự được thuận lợi</a:t>
            </a:r>
          </a:p>
          <a:p>
            <a:pPr eaLnBrk="1" hangingPunct="1">
              <a:lnSpc>
                <a:spcPct val="150000"/>
              </a:lnSpc>
              <a:spcBef>
                <a:spcPts val="800"/>
              </a:spcBef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73225"/>
            <a:ext cx="28702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693863"/>
            <a:ext cx="50339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512AA8B-0BC2-4E0D-B566-B289832AFE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1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et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ttheme1" id="{7DB3D42C-CF77-4B94-9DA8-B0CE2AFFD6D4}" vid="{E33E292E-4BB7-4779-8368-63D44FB1D4C0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inettheme1</Template>
  <TotalTime>2540</TotalTime>
  <Words>1794</Words>
  <Application>Microsoft Office PowerPoint</Application>
  <PresentationFormat>On-screen Show (4:3)</PresentationFormat>
  <Paragraphs>343</Paragraphs>
  <Slides>60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Calibri</vt:lpstr>
      <vt:lpstr>Courier New</vt:lpstr>
      <vt:lpstr>DejaVu Sans</vt:lpstr>
      <vt:lpstr>Times New Roman</vt:lpstr>
      <vt:lpstr>Wingdings</vt:lpstr>
      <vt:lpstr>inettheme1</vt:lpstr>
      <vt:lpstr>Office Theme</vt:lpstr>
      <vt:lpstr>1_Office Theme</vt:lpstr>
      <vt:lpstr>2_Office Theme</vt:lpstr>
      <vt:lpstr>3_Office Theme</vt:lpstr>
      <vt:lpstr>4_Office Theme</vt:lpstr>
      <vt:lpstr>6_Office Theme</vt:lpstr>
      <vt:lpstr>HƯỚNG DẪN SỬ DỤNG PHẦN MỀM QUẢN LÝ VĂN BẢN VÀ ĐIỀU HÀNH DÀNH CHO LÃNH ĐẠO</vt:lpstr>
      <vt:lpstr>NỘI DUNG CHÍNH</vt:lpstr>
      <vt:lpstr>NỘI DUNG CHÍNH</vt:lpstr>
      <vt:lpstr>NỘI DUNG CHÍNH</vt:lpstr>
      <vt:lpstr>PHẦN I. GIỚI THIỆU CHUNG</vt:lpstr>
      <vt:lpstr>1. GIỚI THIỆU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ĐĂNG NHẬP</vt:lpstr>
      <vt:lpstr>2.1 THIẾT BỊ</vt:lpstr>
      <vt:lpstr>2.2 TRÌNH DUYỆT WEB</vt:lpstr>
      <vt:lpstr>2.3 ĐĂNG NHẬP VÀO CHƯƠNG TRÌNH</vt:lpstr>
      <vt:lpstr>2.3 ĐĂNG NHẬP VÀO CHƯƠNG TRÌNH</vt:lpstr>
      <vt:lpstr>3. GIAO DIỆN PHẦN MỀM QLVB&amp;ĐH</vt:lpstr>
      <vt:lpstr>3. GIAO DIỆN PHẦN MỀM QLVB&amp;ĐH</vt:lpstr>
      <vt:lpstr>3. GIAO DIỆN PHẦN MỀM QLVB&amp;ĐH</vt:lpstr>
      <vt:lpstr>Hướng dẫn sử dụng</vt:lpstr>
      <vt:lpstr>PHẦN II. NGHIỆP VỤ THƯỜNG DÙNG CỦA LÃNH ĐẠO </vt:lpstr>
      <vt:lpstr>NGHIỆP VỤ THƯỜNG DÙNG CỦA LÃNH ĐẠO</vt:lpstr>
      <vt:lpstr>NGHIỆP VỤ THƯỜNG DÙNG CỦA LÃNH ĐẠO</vt:lpstr>
      <vt:lpstr>NGHIỆP VỤ THƯỜNG DÙNG CỦA LÃNH ĐẠO</vt:lpstr>
      <vt:lpstr>NGHIỆP VỤ THƯỜNG DÙNG CỦA LÃNH ĐẠO</vt:lpstr>
      <vt:lpstr>NGHIỆP VỤ THƯỜNG DÙNG CỦA LÃNH ĐẠO</vt:lpstr>
      <vt:lpstr>NGHIỆP VỤ THƯỜNG DÙNG CỦA LÃNH ĐẠO</vt:lpstr>
      <vt:lpstr>NGHIỆP VỤ THƯỜNG DÙNG CỦA LÃNH ĐẠO</vt:lpstr>
      <vt:lpstr>NGHIỆP VỤ THƯỜNG DÙNG CỦA LÃNH ĐẠO</vt:lpstr>
      <vt:lpstr>NGHIỆP VỤ THƯỜNG DÙNG CỦA LÃNH ĐẠO</vt:lpstr>
      <vt:lpstr>PHẦN III. 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TÌNH HUỐNG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</vt:lpstr>
      <vt:lpstr>CÁC CÂU HỎI THƯỜNG GẶP CỦA LÃNH ĐẠO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LinhGiang</dc:creator>
  <cp:lastModifiedBy>Tung Luong Quang</cp:lastModifiedBy>
  <cp:revision>265</cp:revision>
  <dcterms:created xsi:type="dcterms:W3CDTF">2015-09-10T04:56:24Z</dcterms:created>
  <dcterms:modified xsi:type="dcterms:W3CDTF">2019-11-05T06:25:18Z</dcterms:modified>
</cp:coreProperties>
</file>